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37" r:id="rId1"/>
  </p:sldMasterIdLst>
  <p:notesMasterIdLst>
    <p:notesMasterId r:id="rId43"/>
  </p:notesMasterIdLst>
  <p:handoutMasterIdLst>
    <p:handoutMasterId r:id="rId44"/>
  </p:handoutMasterIdLst>
  <p:sldIdLst>
    <p:sldId id="433" r:id="rId2"/>
    <p:sldId id="272" r:id="rId3"/>
    <p:sldId id="437" r:id="rId4"/>
    <p:sldId id="438" r:id="rId5"/>
    <p:sldId id="273" r:id="rId6"/>
    <p:sldId id="274" r:id="rId7"/>
    <p:sldId id="443" r:id="rId8"/>
    <p:sldId id="444" r:id="rId9"/>
    <p:sldId id="439" r:id="rId10"/>
    <p:sldId id="440" r:id="rId11"/>
    <p:sldId id="427" r:id="rId12"/>
    <p:sldId id="431" r:id="rId13"/>
    <p:sldId id="429" r:id="rId14"/>
    <p:sldId id="428" r:id="rId15"/>
    <p:sldId id="445" r:id="rId16"/>
    <p:sldId id="401" r:id="rId17"/>
    <p:sldId id="402" r:id="rId18"/>
    <p:sldId id="404" r:id="rId19"/>
    <p:sldId id="415" r:id="rId20"/>
    <p:sldId id="405" r:id="rId21"/>
    <p:sldId id="446" r:id="rId22"/>
    <p:sldId id="441" r:id="rId23"/>
    <p:sldId id="407" r:id="rId24"/>
    <p:sldId id="288" r:id="rId25"/>
    <p:sldId id="430" r:id="rId26"/>
    <p:sldId id="432" r:id="rId27"/>
    <p:sldId id="403" r:id="rId28"/>
    <p:sldId id="408" r:id="rId29"/>
    <p:sldId id="434" r:id="rId30"/>
    <p:sldId id="410" r:id="rId31"/>
    <p:sldId id="435" r:id="rId32"/>
    <p:sldId id="417" r:id="rId33"/>
    <p:sldId id="436" r:id="rId34"/>
    <p:sldId id="416" r:id="rId35"/>
    <p:sldId id="418" r:id="rId36"/>
    <p:sldId id="419" r:id="rId37"/>
    <p:sldId id="426" r:id="rId38"/>
    <p:sldId id="442" r:id="rId39"/>
    <p:sldId id="447" r:id="rId40"/>
    <p:sldId id="448" r:id="rId41"/>
    <p:sldId id="44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en Sharp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24D"/>
    <a:srgbClr val="5B8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2" autoAdjust="0"/>
    <p:restoredTop sz="94066"/>
  </p:normalViewPr>
  <p:slideViewPr>
    <p:cSldViewPr snapToGrid="0" snapToObjects="1">
      <p:cViewPr varScale="1">
        <p:scale>
          <a:sx n="69" d="100"/>
          <a:sy n="69" d="100"/>
        </p:scale>
        <p:origin x="160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720"/>
    </p:cViewPr>
  </p:sorterViewPr>
  <p:notesViewPr>
    <p:cSldViewPr snapToGrid="0" snapToObjects="1">
      <p:cViewPr varScale="1">
        <p:scale>
          <a:sx n="84" d="100"/>
          <a:sy n="84" d="100"/>
        </p:scale>
        <p:origin x="19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6B1-5441-9644-AE1C-BB7EA5DBA264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00CC7-81E2-B842-8904-673E097487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6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78819-472C-A14B-95BF-39C94BA106B2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38C2-4548-F541-8261-4C1D96E7A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9B74D7-F0AA-5041-8CC8-FAD0F779960D}" type="slidenum">
              <a:rPr lang="en-GB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188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8E2D7-0BE1-7546-9EDA-71628AB2B8B0}" type="slidenum">
              <a:rPr lang="en-GB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4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9B74D7-F0AA-5041-8CC8-FAD0F779960D}" type="slidenum">
              <a:rPr lang="en-GB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831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E55EE5-A0E6-584F-AD79-05AE9DCC70F8}" type="slidenum">
              <a:rPr lang="en-GB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74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3A5B4-9929-C04F-ACFC-E857EE2B1CB2}" type="slidenum">
              <a:rPr lang="en-GB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19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7544E-4619-EA46-92EC-04DC7E0B9749}" type="slidenum">
              <a:rPr lang="en-GB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0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9965C-2C5B-8641-867C-7D1FFAC7D65E}" type="slidenum">
              <a:rPr lang="en-GB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72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90F08-F3DB-2A4F-8DAC-F1A7E37FEBB2}" type="slidenum">
              <a:rPr lang="en-GB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19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C8254-051F-F942-9F89-1D8E579A61D1}" type="slidenum">
              <a:rPr lang="en-GB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532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5BDD2F-BFCE-4F4D-BB46-2794B19143F9}" type="slidenum">
              <a:rPr lang="en-GB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599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88F5D4-AC30-704A-8C16-C129465EBE09}" type="slidenum">
              <a:rPr lang="en-GB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94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45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814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97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90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7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650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763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31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6FC00-01EB-8C4B-8EBA-327D665853C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4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49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419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567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CD492-2BC6-F348-9965-EC1D86DF57A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8B3600-BAC9-647D-CCD1-5DC1FF34EE73}"/>
              </a:ext>
            </a:extLst>
          </p:cNvPr>
          <p:cNvCxnSpPr/>
          <p:nvPr userDrawn="1"/>
        </p:nvCxnSpPr>
        <p:spPr>
          <a:xfrm flipV="1">
            <a:off x="457200" y="1417638"/>
            <a:ext cx="8217026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63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encil.evolus.v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smartdraw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1301279" y="1851925"/>
            <a:ext cx="6541442" cy="92076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Prototype - HCI</a:t>
            </a:r>
          </a:p>
        </p:txBody>
      </p:sp>
      <p:sp>
        <p:nvSpPr>
          <p:cNvPr id="31751" name="Rectangle 7"/>
          <p:cNvSpPr>
            <a:spLocks noGrp="1" noChangeArrowheads="1"/>
          </p:cNvSpPr>
          <p:nvPr>
            <p:ph idx="1"/>
          </p:nvPr>
        </p:nvSpPr>
        <p:spPr>
          <a:xfrm>
            <a:off x="1652588" y="2925091"/>
            <a:ext cx="8229600" cy="429296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endParaRPr lang="en-US" sz="24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</a:t>
            </a:fld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0BDF-525A-1E80-ADA2-28385D79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4695-7EF4-4A16-62FD-8DBD6F276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09CF-9449-A9DB-FF9D-939661B9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3C57-1DD0-3518-86AE-85C59DF8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7" t="9023" r="19385" b="21747"/>
          <a:stretch/>
        </p:blipFill>
        <p:spPr>
          <a:xfrm>
            <a:off x="668729" y="571976"/>
            <a:ext cx="7846621" cy="52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D571-677E-454B-8BAF-303FFA92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313305-B284-8B44-9C36-384E9B1EC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49" y="365126"/>
            <a:ext cx="8403102" cy="58118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1BBED-A136-5A44-8C38-6CC54153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0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AEE1-77C4-1A41-A9A6-A7A61707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AC2E49-E7F8-3942-B51E-7C7B7994D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6516" y="365126"/>
            <a:ext cx="9200516" cy="56032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C76B5-DD54-5847-8A56-7E966BEC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7058-8D65-704B-B29E-0B61FAE4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69674-97A1-924B-A9A1-8172F91C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37" y="298733"/>
            <a:ext cx="7845980" cy="58118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0CDA4-0C44-3942-8CB7-F841806A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2B3A-D899-DD43-B8D1-966E6833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1D8EFD-91CE-F74A-A89C-1D3E331A3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33" y="304894"/>
            <a:ext cx="8157317" cy="60514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44334-1490-1841-8FF5-9DA41784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08C4-A434-B612-E512-E95E1135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13FED-376C-1B5B-5D97-A2DDBE891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CFEBC-6520-215F-14FD-5BC683B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9F864-DCE1-F0E9-02A3-18D6E5CC0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57496" r="46000" b="14554"/>
          <a:stretch/>
        </p:blipFill>
        <p:spPr>
          <a:xfrm>
            <a:off x="891539" y="1992083"/>
            <a:ext cx="6942683" cy="2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6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>
          <a:xfrm>
            <a:off x="452018" y="743384"/>
            <a:ext cx="4419481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3200" dirty="0">
                <a:latin typeface="Liberation Sans"/>
              </a:rPr>
              <a:t>Low-fidelity Prototyping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/>
              <a:t>Uses a medium which is unlike the final medium, e.g. paper, cardboard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100" dirty="0"/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/>
              <a:t>Is quick, cheap and easily changed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100" dirty="0"/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/>
              <a:t>Examples:</a:t>
            </a:r>
          </a:p>
          <a:p>
            <a:pPr lvl="1" indent="-342900" eaLnBrk="0" hangingPunct="0">
              <a:spcBef>
                <a:spcPts val="600"/>
              </a:spcBef>
            </a:pPr>
            <a:r>
              <a:rPr lang="en-GB" sz="2000" dirty="0"/>
              <a:t>sketches of screens, task sequences, </a:t>
            </a:r>
            <a:r>
              <a:rPr lang="en-GB" sz="2000" dirty="0" err="1"/>
              <a:t>etc</a:t>
            </a:r>
            <a:endParaRPr lang="en-GB" sz="2000" dirty="0"/>
          </a:p>
          <a:p>
            <a:pPr lvl="1" indent="-342900" eaLnBrk="0" hangingPunct="0">
              <a:spcBef>
                <a:spcPts val="600"/>
              </a:spcBef>
            </a:pPr>
            <a:r>
              <a:rPr lang="ja-JP" altLang="en-GB" sz="2000" dirty="0"/>
              <a:t>‘</a:t>
            </a:r>
            <a:r>
              <a:rPr lang="en-GB" altLang="ja-JP" sz="2000" dirty="0"/>
              <a:t>p</a:t>
            </a:r>
            <a:r>
              <a:rPr lang="en-GB" sz="2000" dirty="0"/>
              <a:t>ost-it</a:t>
            </a:r>
            <a:r>
              <a:rPr lang="ja-JP" altLang="en-GB" sz="2000" dirty="0"/>
              <a:t>’</a:t>
            </a:r>
            <a:r>
              <a:rPr lang="en-GB" sz="2000" dirty="0"/>
              <a:t> notes</a:t>
            </a:r>
          </a:p>
          <a:p>
            <a:pPr lvl="1" indent="-342900" eaLnBrk="0" hangingPunct="0">
              <a:spcBef>
                <a:spcPts val="600"/>
              </a:spcBef>
            </a:pPr>
            <a:r>
              <a:rPr lang="en-GB" sz="2000" dirty="0"/>
              <a:t>storyboards</a:t>
            </a:r>
          </a:p>
          <a:p>
            <a:pPr lvl="1" indent="-342900" eaLnBrk="0" hangingPunct="0">
              <a:spcBef>
                <a:spcPts val="600"/>
              </a:spcBef>
            </a:pPr>
            <a:r>
              <a:rPr lang="ja-JP" altLang="en-GB" sz="2000" dirty="0"/>
              <a:t>‘</a:t>
            </a:r>
            <a:r>
              <a:rPr lang="en-GB" sz="2000" dirty="0"/>
              <a:t>Wizard-of-Oz</a:t>
            </a:r>
            <a:r>
              <a:rPr lang="ja-JP" altLang="en-GB" sz="2000" dirty="0"/>
              <a:t>’</a:t>
            </a:r>
            <a:r>
              <a:rPr lang="en-US" sz="2000" dirty="0"/>
              <a:t>	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16</a:t>
            </a:fld>
            <a:endParaRPr 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846843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title"/>
          </p:nvPr>
        </p:nvSpPr>
        <p:spPr>
          <a:xfrm>
            <a:off x="494871" y="803427"/>
            <a:ext cx="2391681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3200" dirty="0">
                <a:latin typeface="Liberation Sans"/>
              </a:rPr>
              <a:t>Storyboards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17</a:t>
            </a:fld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09587" y="1785258"/>
            <a:ext cx="7772400" cy="446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Liberation Sans"/>
              </a:rPr>
              <a:t>Often used with scenarios, bringing more detail, and a chance to role play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Liberation Sans"/>
              </a:rPr>
              <a:t>It is a series of sketches showing how a user might progress through a task using the device 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Liberation Sans"/>
              </a:rPr>
              <a:t>Used early in design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0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</a:pPr>
            <a:r>
              <a:rPr lang="en-GB" sz="2000" dirty="0">
                <a:latin typeface="Liberation Sans"/>
              </a:rPr>
              <a:t> 		</a:t>
            </a:r>
            <a:endParaRPr lang="en-US" sz="20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4627516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>
          <a:xfrm>
            <a:off x="446542" y="823537"/>
            <a:ext cx="1982916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3200" dirty="0">
                <a:latin typeface="Liberation Sans"/>
              </a:rPr>
              <a:t>Sketching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endParaRPr lang="en-US" sz="2400" dirty="0">
              <a:solidFill>
                <a:srgbClr val="000000"/>
              </a:solidFill>
              <a:latin typeface="Liberation Sans"/>
            </a:endParaRPr>
          </a:p>
          <a:p>
            <a:endParaRPr lang="en-US" sz="2400" dirty="0">
              <a:latin typeface="Liberation San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292142" y="1669800"/>
            <a:ext cx="3240360" cy="4810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Sketching is important to low-fidelity prototyping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</a:t>
            </a:r>
            <a:r>
              <a:rPr lang="ja-JP" alt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be inhibited about drawing ability. Practice simple symbols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55600" eaLnBrk="0" hangingPunct="0">
              <a:spcBef>
                <a:spcPts val="600"/>
              </a:spcBef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633413" y="43434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</a:pPr>
            <a:r>
              <a:rPr lang="en-GB" sz="2400">
                <a:latin typeface="Liberation Sans"/>
              </a:rPr>
              <a:t> 		</a:t>
            </a:r>
            <a:endParaRPr lang="en-US" sz="2400">
              <a:latin typeface="Liberation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60" y="1741265"/>
            <a:ext cx="4943475" cy="43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74258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776065"/>
            <a:ext cx="7859216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GB" sz="3200" dirty="0"/>
              <a:t>Generate storyboard from scenario</a:t>
            </a:r>
            <a:endParaRPr lang="en-US" sz="3200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</a:endParaRPr>
          </a:p>
          <a:p>
            <a:endParaRPr lang="en-US" sz="2800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703263" y="4724400"/>
            <a:ext cx="7842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US" sz="2400">
              <a:latin typeface="Times New Roman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1558"/>
            <a:ext cx="7704856" cy="507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7484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F5EFC-34A7-814C-B8D9-83A9023E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84" y="753035"/>
            <a:ext cx="8587217" cy="5045819"/>
          </a:xfrm>
        </p:spPr>
      </p:pic>
    </p:spTree>
    <p:extLst>
      <p:ext uri="{BB962C8B-B14F-4D97-AF65-F5344CB8AC3E}">
        <p14:creationId xmlns:p14="http://schemas.microsoft.com/office/powerpoint/2010/main" val="335660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681134"/>
            <a:ext cx="8229600" cy="73650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Liberation Sans"/>
              </a:rPr>
              <a:t>Card-based prototypes</a:t>
            </a:r>
            <a:endParaRPr lang="en-GB" sz="3200" dirty="0">
              <a:latin typeface="Liberation Sans"/>
            </a:endParaRPr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  <a:latin typeface="Liberation Sans"/>
            </a:endParaRPr>
          </a:p>
          <a:p>
            <a:endParaRPr lang="en-US" sz="2800">
              <a:latin typeface="Liberation Sans"/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204028" y="1609017"/>
            <a:ext cx="460851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Liberation Sans"/>
              </a:rPr>
              <a:t>Index cards (3 X 5 inches) </a:t>
            </a: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Liberation Sans"/>
              </a:rPr>
              <a:t>Each card represents </a:t>
            </a:r>
            <a:br>
              <a:rPr lang="en-GB" sz="2400" dirty="0">
                <a:latin typeface="Liberation Sans"/>
              </a:rPr>
            </a:br>
            <a:r>
              <a:rPr lang="en-GB" sz="2400" dirty="0">
                <a:latin typeface="Liberation Sans"/>
              </a:rPr>
              <a:t>one screen or part of screen</a:t>
            </a: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Liberation Sans"/>
              </a:rPr>
              <a:t>Often used in website </a:t>
            </a:r>
            <a:br>
              <a:rPr lang="en-GB" sz="2400" dirty="0">
                <a:latin typeface="Liberation Sans"/>
              </a:rPr>
            </a:br>
            <a:r>
              <a:rPr lang="en-GB" sz="2400" dirty="0">
                <a:latin typeface="Liberation Sans"/>
              </a:rPr>
              <a:t>development</a:t>
            </a:r>
            <a:endParaRPr lang="en-US" sz="2400" dirty="0">
              <a:latin typeface="Liberation Sans"/>
            </a:endParaRPr>
          </a:p>
        </p:txBody>
      </p:sp>
      <p:pic>
        <p:nvPicPr>
          <p:cNvPr id="18441" name="Picture 9" descr="fig_09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8" y="1539875"/>
            <a:ext cx="3390404" cy="48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4695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2D45-2FD3-6223-81AB-F797A371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FBDE1-F1CB-5947-3E45-62922333F248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46B2C-A8F0-F378-DD56-B2B3DA1093D7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013F6-EEAC-B024-A6CC-5EBBF967F51A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E2769-CCE8-E209-AD66-8C94A8D9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1" t="34374" r="46143" b="14427"/>
          <a:stretch/>
        </p:blipFill>
        <p:spPr>
          <a:xfrm>
            <a:off x="796835" y="871505"/>
            <a:ext cx="7158446" cy="511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9D1B-2D9C-5D83-6FD7-34CE2412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80999-C8FC-6485-6E23-411BC3CAEEF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A97DB-C146-7606-1E75-8BCF9BB014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0CABDE-EDA3-376B-315B-E14EF474DA11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D3D2E-7EF0-DD49-9ABF-568455D3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7" t="8202" r="23384" b="24757"/>
          <a:stretch/>
        </p:blipFill>
        <p:spPr>
          <a:xfrm>
            <a:off x="457200" y="274638"/>
            <a:ext cx="7948246" cy="5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87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784892"/>
            <a:ext cx="4464365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3200" dirty="0">
                <a:latin typeface="Liberation Sans"/>
              </a:rPr>
              <a:t>High-fidelity prototyping</a:t>
            </a:r>
          </a:p>
        </p:txBody>
      </p:sp>
      <p:sp>
        <p:nvSpPr>
          <p:cNvPr id="20487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722437"/>
            <a:ext cx="8229600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2500" lnSpcReduction="20000"/>
          </a:bodyPr>
          <a:lstStyle/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latin typeface="Liberation Sans"/>
              </a:rPr>
              <a:t>Uses materials that you would expect to be in the final product </a:t>
            </a:r>
          </a:p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latin typeface="Liberation Sans"/>
              </a:rPr>
              <a:t>Prototype looks more like the final system than a low-fidelity version </a:t>
            </a:r>
          </a:p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latin typeface="Liberation Sans"/>
              </a:rPr>
              <a:t>High-fidelity prototypes can be developed by integrating existing hardware and software components </a:t>
            </a:r>
          </a:p>
          <a:p>
            <a:pPr indent="-271463" eaLnBrk="0" hangingPunct="0">
              <a:lnSpc>
                <a:spcPct val="130000"/>
              </a:lnSpc>
              <a:spcBef>
                <a:spcPts val="600"/>
              </a:spcBef>
              <a:buFontTx/>
              <a:buChar char="•"/>
            </a:pPr>
            <a:r>
              <a:rPr lang="en-GB" dirty="0">
                <a:latin typeface="Liberation Sans"/>
              </a:rPr>
              <a:t>Danger that users think they have a complete system…….see compromises  </a:t>
            </a:r>
            <a:r>
              <a:rPr lang="en-US" dirty="0">
                <a:latin typeface="Liberation Sans"/>
              </a:rPr>
              <a:t>	</a:t>
            </a:r>
          </a:p>
          <a:p>
            <a:endParaRPr lang="en-US" dirty="0"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23</a:t>
            </a:fld>
            <a:endParaRPr 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2267744" y="2133600"/>
            <a:ext cx="83693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 eaLnBrk="0" hangingPunct="0"/>
            <a:endParaRPr lang="en-US" sz="2800" dirty="0">
              <a:latin typeface="Liberation Sans"/>
            </a:endParaRPr>
          </a:p>
          <a:p>
            <a:pPr algn="ctr" eaLnBrk="0" hangingPunct="0"/>
            <a:endParaRPr lang="en-US" sz="28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0418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2727-BC59-5345-97DD-B3C733CC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High Fidelity (hi-fi) Prototyping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6219-211E-234A-A736-4AAC9A1E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42" y="2097742"/>
            <a:ext cx="7906870" cy="3064530"/>
          </a:xfrm>
        </p:spPr>
        <p:txBody>
          <a:bodyPr>
            <a:normAutofit fontScale="85000" lnSpcReduction="20000"/>
          </a:bodyPr>
          <a:lstStyle/>
          <a:p>
            <a:pPr algn="just" fontAlgn="auto"/>
            <a:r>
              <a:rPr lang="en-US" dirty="0"/>
              <a:t>Hi-fi prototypes are realistic and detailed in design. The spacing, graphics and interface elements will look precisely like the actual product. </a:t>
            </a:r>
          </a:p>
          <a:p>
            <a:pPr algn="just" fontAlgn="auto"/>
            <a:r>
              <a:rPr lang="en-US" dirty="0"/>
              <a:t>-       The hi-fi prototype will include most if not all of the content on the final design. </a:t>
            </a:r>
          </a:p>
          <a:p>
            <a:pPr algn="just" fontAlgn="auto"/>
            <a:r>
              <a:rPr lang="en-US" dirty="0"/>
              <a:t>-       Hi-fi prototypes are incredibly realistic in their interactions. </a:t>
            </a:r>
          </a:p>
          <a:p>
            <a:pPr marL="0" indent="0" algn="just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5042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BA4B-EA7B-624A-B4A7-F95152A3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6F6C46-0E0D-B24F-ABA7-F65038759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170" y="0"/>
            <a:ext cx="9207170" cy="67214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70E63-F4B7-A04C-9DDA-FE8BF6CE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4594-2B71-064C-83D7-14367427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95F095-83B4-8E43-BCA0-FE77896B3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4971"/>
            <a:ext cx="8982635" cy="69538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F2300-B7A0-C041-AB91-CAAB439E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3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8" y="653143"/>
            <a:ext cx="8229600" cy="727178"/>
          </a:xfrm>
        </p:spPr>
        <p:txBody>
          <a:bodyPr>
            <a:normAutofit/>
          </a:bodyPr>
          <a:lstStyle/>
          <a:p>
            <a:r>
              <a:rPr lang="en-US" sz="3200" dirty="0"/>
              <a:t>Low Vs High Fidelity prototypes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83" y="1602934"/>
            <a:ext cx="6922144" cy="50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393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title"/>
          </p:nvPr>
        </p:nvSpPr>
        <p:spPr>
          <a:xfrm>
            <a:off x="446801" y="759778"/>
            <a:ext cx="5283499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Liberation Sans"/>
              </a:rPr>
              <a:t>Compromises in prototyping</a:t>
            </a:r>
          </a:p>
        </p:txBody>
      </p:sp>
      <p:sp>
        <p:nvSpPr>
          <p:cNvPr id="21511" name="Rectangle 7"/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>
              <a:solidFill>
                <a:srgbClr val="000000"/>
              </a:solidFill>
              <a:latin typeface="Liberation Sans"/>
            </a:endParaRPr>
          </a:p>
          <a:p>
            <a:endParaRPr lang="en-US">
              <a:latin typeface="Liberatio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28</a:t>
            </a:fld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446801" y="1752600"/>
            <a:ext cx="808831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Liberation Sans"/>
              </a:rPr>
              <a:t>All prototypes involve compromises</a:t>
            </a: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700" dirty="0"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Liberation Sans"/>
              </a:rPr>
              <a:t>For software-based prototyping maybe there is a slow response? sketchy icons? limited functionality? </a:t>
            </a: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700" dirty="0"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Liberation Sans"/>
              </a:rPr>
              <a:t>Two common types of compromise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Liberation Sans"/>
              </a:rPr>
              <a:t>horizontal: </a:t>
            </a:r>
            <a:r>
              <a:rPr lang="en-GB" sz="2000" dirty="0">
                <a:solidFill>
                  <a:srgbClr val="FF0000"/>
                </a:solidFill>
                <a:latin typeface="Liberation Sans"/>
              </a:rPr>
              <a:t>provide a wide range of functions, but with little detail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Liberation Sans"/>
              </a:rPr>
              <a:t>vertical: </a:t>
            </a:r>
            <a:r>
              <a:rPr lang="en-GB" sz="2000" dirty="0">
                <a:solidFill>
                  <a:srgbClr val="FF0000"/>
                </a:solidFill>
                <a:latin typeface="Liberation Sans"/>
              </a:rPr>
              <a:t>provide a lot of detail for only a few functions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700" dirty="0"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000" dirty="0">
                <a:latin typeface="Liberation Sans"/>
              </a:rPr>
              <a:t>Compromises in prototypes mustn't be ignored. Product needs engineering</a:t>
            </a:r>
          </a:p>
          <a:p>
            <a:pPr marL="185738" indent="-185738" algn="ctr" eaLnBrk="0" hangingPunct="0"/>
            <a:endParaRPr lang="en-US" sz="20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568581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991A-C2CC-094A-82E1-5C2AD94D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1F275-7EC7-CF42-8428-453F7AC45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70138"/>
            <a:ext cx="7886700" cy="4351338"/>
          </a:xfrm>
        </p:spPr>
        <p:txBody>
          <a:bodyPr/>
          <a:lstStyle/>
          <a:p>
            <a:r>
              <a:rPr lang="en-US" dirty="0"/>
              <a:t>A metaphor is </a:t>
            </a:r>
            <a:r>
              <a:rPr lang="en-US" b="1" dirty="0"/>
              <a:t>a figure of speech that describes an object or action in a way that isn't literally true, but helps explain an idea or make a comparison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444DD-E090-434C-A1D7-3BE3D5CF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4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5FE7-223A-698F-B0D7-77D18D58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798F-8762-8A46-2CA2-4253E201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A limited representation of a design that allows users to interact with it and to explore its suitability</a:t>
            </a:r>
          </a:p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</a:rPr>
              <a:t>Allows stakeholders to interact with the envisioned product, gain some experience of using and explore imagined uses</a:t>
            </a:r>
          </a:p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 Production of an intermediary product to be used as a basis for testing</a:t>
            </a:r>
          </a:p>
          <a:p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Aim is to save on time and money 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</a:rPr>
              <a:t> Aim is to have something that can be tested with real users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8C91-3E9E-F2E5-6509-D563D8EE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5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914400" y="381434"/>
            <a:ext cx="5487081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GB" sz="3200" dirty="0">
                <a:latin typeface="Liberation Sans"/>
              </a:rPr>
              <a:t>Is there a suitable metaphor?</a:t>
            </a:r>
            <a:endParaRPr lang="en-US" sz="3200" dirty="0">
              <a:latin typeface="Liberation Sans"/>
            </a:endParaRPr>
          </a:p>
        </p:txBody>
      </p:sp>
      <p:sp>
        <p:nvSpPr>
          <p:cNvPr id="24583" name="Rectangle 7"/>
          <p:cNvSpPr>
            <a:spLocks noGrp="1" noChangeArrowheads="1"/>
          </p:cNvSpPr>
          <p:nvPr>
            <p:ph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30</a:t>
            </a:fld>
            <a:endParaRPr 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914400" y="1550707"/>
            <a:ext cx="6417187" cy="299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000" dirty="0">
                <a:latin typeface="Liberation Sans"/>
              </a:rPr>
              <a:t>Interface metaphors </a:t>
            </a:r>
            <a:r>
              <a:rPr lang="en-GB" sz="2000" dirty="0">
                <a:solidFill>
                  <a:srgbClr val="FF0000"/>
                </a:solidFill>
                <a:latin typeface="Liberation Sans"/>
              </a:rPr>
              <a:t>combine familiar knowledge with new knowledge in a way that will help the user understand the product.</a:t>
            </a:r>
            <a:r>
              <a:rPr lang="en-GB" sz="2000" dirty="0">
                <a:latin typeface="Liberation Sans"/>
              </a:rPr>
              <a:t> 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2000" dirty="0"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800" b="1" dirty="0">
                <a:latin typeface="Liberation Sans"/>
              </a:rPr>
              <a:t>Refer to one thing by mentioning another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2000" dirty="0"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US" sz="2000" dirty="0"/>
              <a:t>Conceptualizing what we are doing, e.g. surfing the web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US" sz="2000" dirty="0"/>
              <a:t>A conceptual model instantiated at the interface, e.g. the desktop metaphor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US" sz="2000" dirty="0"/>
          </a:p>
          <a:p>
            <a:pPr lvl="1" eaLnBrk="0" hangingPunct="0">
              <a:spcBef>
                <a:spcPts val="300"/>
              </a:spcBef>
              <a:buFontTx/>
              <a:buChar char="•"/>
            </a:pPr>
            <a:endParaRPr lang="en-GB" sz="2000" dirty="0">
              <a:latin typeface="Liberation Sans"/>
            </a:endParaRPr>
          </a:p>
          <a:p>
            <a:pPr lvl="1" eaLnBrk="0" hangingPunct="0">
              <a:spcBef>
                <a:spcPts val="300"/>
              </a:spcBef>
              <a:buFontTx/>
              <a:buChar char="•"/>
            </a:pPr>
            <a:endParaRPr lang="en-GB" sz="2000" dirty="0">
              <a:latin typeface="Liberation Sans"/>
            </a:endParaRPr>
          </a:p>
          <a:p>
            <a:pPr marL="271463" indent="-271463" algn="ctr" eaLnBrk="0" hangingPunct="0"/>
            <a:endParaRPr lang="en-US" sz="20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7737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DF68A-AC33-E449-ACC9-B8F4A5C60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14" y="537882"/>
            <a:ext cx="9067386" cy="54239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AD303-2C7E-944F-B991-C1585813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8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3770"/>
            <a:ext cx="8229600" cy="633867"/>
          </a:xfrm>
        </p:spPr>
        <p:txBody>
          <a:bodyPr>
            <a:normAutofit/>
          </a:bodyPr>
          <a:lstStyle/>
          <a:p>
            <a:r>
              <a:rPr lang="en-US" sz="3200" dirty="0"/>
              <a:t>Explore the user’s experience (UX)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2857"/>
            <a:ext cx="77152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personas, card-based prototypes 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stickies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model the user experience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called: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map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customer/user journey map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map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common representations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13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07CE-C077-4D4F-8B1E-B5C538FC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5EEDD-0D92-544C-B85C-E5EF0388BDF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3C636-8415-6644-8D03-704B2B34CD3E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F283C-02E0-3143-984A-E1E8E155CFDD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182B2-E395-6146-9B6F-6A991200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8229600" cy="55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9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876517"/>
            <a:ext cx="7772400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GB" sz="3200" dirty="0"/>
              <a:t>Generate card-based prototype from use case</a:t>
            </a:r>
            <a:endParaRPr lang="en-US" sz="3200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40188" cy="45259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sz="2800">
              <a:solidFill>
                <a:srgbClr val="000000"/>
              </a:solidFill>
            </a:endParaRPr>
          </a:p>
          <a:p>
            <a:endParaRPr lang="en-US" sz="2800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03263" y="4724400"/>
            <a:ext cx="7842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US" sz="2400">
              <a:latin typeface="Times New Roman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8" y="1628800"/>
            <a:ext cx="8477937" cy="45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88231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40" y="793387"/>
            <a:ext cx="8229600" cy="556074"/>
          </a:xfrm>
        </p:spPr>
        <p:txBody>
          <a:bodyPr>
            <a:normAutofit/>
          </a:bodyPr>
          <a:lstStyle/>
          <a:p>
            <a:r>
              <a:rPr lang="en-US" sz="3200" dirty="0"/>
              <a:t>An experience map drawn as a wheel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28" y="1523174"/>
            <a:ext cx="6386723" cy="509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709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52" y="587219"/>
            <a:ext cx="8229600" cy="792088"/>
          </a:xfrm>
        </p:spPr>
        <p:txBody>
          <a:bodyPr>
            <a:normAutofit/>
          </a:bodyPr>
          <a:lstStyle/>
          <a:p>
            <a:r>
              <a:rPr lang="en-US" sz="3200" dirty="0"/>
              <a:t>An experience map drawn as a timeline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25180"/>
            <a:ext cx="87843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359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531845" y="881297"/>
            <a:ext cx="6541442" cy="53296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GUI Prototyping Tools</a:t>
            </a:r>
          </a:p>
        </p:txBody>
      </p:sp>
      <p:sp>
        <p:nvSpPr>
          <p:cNvPr id="31751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687961"/>
            <a:ext cx="8229600" cy="429296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271463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800" dirty="0"/>
              <a:t>Pencil Project : </a:t>
            </a:r>
          </a:p>
          <a:p>
            <a:pPr marL="614363" lvl="1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>
                <a:hlinkClick r:id="rId3"/>
              </a:rPr>
              <a:t>http://pencil.evolus.vn/</a:t>
            </a:r>
            <a:endParaRPr lang="en-US" sz="2400" dirty="0"/>
          </a:p>
          <a:p>
            <a:pPr marL="614363" lvl="1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/>
              <a:t>supports Linux, Mac OS X and Windows. </a:t>
            </a:r>
          </a:p>
          <a:p>
            <a:pPr marL="614363" lvl="1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/>
              <a:t>A Firefox add-on is also available</a:t>
            </a:r>
          </a:p>
          <a:p>
            <a:pPr marL="614363" lvl="1" indent="-271463" eaLnBrk="0" hangingPunct="0">
              <a:lnSpc>
                <a:spcPct val="110000"/>
              </a:lnSpc>
              <a:spcBef>
                <a:spcPts val="300"/>
              </a:spcBef>
              <a:buFontTx/>
              <a:buChar char="•"/>
            </a:pPr>
            <a:r>
              <a:rPr lang="en-US" sz="2400" dirty="0"/>
              <a:t>Free</a:t>
            </a:r>
          </a:p>
          <a:p>
            <a:pPr>
              <a:lnSpc>
                <a:spcPct val="110000"/>
              </a:lnSpc>
            </a:pPr>
            <a:r>
              <a:rPr lang="en-US" sz="2800" dirty="0" err="1"/>
              <a:t>Smartdraw</a:t>
            </a:r>
            <a:r>
              <a:rPr lang="en-US" sz="2800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4"/>
              </a:rPr>
              <a:t>https://www.smartdraw.com/</a:t>
            </a:r>
            <a:r>
              <a:rPr lang="en-US" sz="2400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$200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37</a:t>
            </a:fld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76632-A065-B6F7-61F5-6484EC812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4" t="20906" r="36143" b="18365"/>
          <a:stretch/>
        </p:blipFill>
        <p:spPr>
          <a:xfrm>
            <a:off x="4745549" y="625755"/>
            <a:ext cx="3866606" cy="21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69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4A45-63E2-E7DF-BED5-029B380A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in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4C52-B3C6-6B03-63E5-597821D3B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239A7-AA6E-3848-7CFF-8084F940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67DA7-2B1A-9821-8056-C53576F68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" t="19676" r="35000" b="25480"/>
          <a:stretch/>
        </p:blipFill>
        <p:spPr>
          <a:xfrm>
            <a:off x="628649" y="1646237"/>
            <a:ext cx="8174529" cy="4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14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B5EF-631B-30E9-2497-5C2578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boards and mood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9696-BC49-26CB-2689-09585B4F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GothamPro"/>
              </a:rPr>
              <a:t>A </a:t>
            </a:r>
            <a:r>
              <a:rPr lang="en-US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GothamPro"/>
              </a:rPr>
              <a:t>Moodboard</a:t>
            </a:r>
            <a:r>
              <a:rPr lang="en-US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GothamPro"/>
              </a:rPr>
              <a:t> is a collage of images, text, and samples of objects. It can use references from other artists, movies, and images from the real world to convey color, design, or emotion.</a:t>
            </a:r>
          </a:p>
          <a:p>
            <a:pPr algn="l"/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GothamPro"/>
              </a:rPr>
              <a:t>A </a:t>
            </a:r>
            <a:r>
              <a:rPr lang="en-US" b="1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GothamPro"/>
              </a:rPr>
              <a:t>Storyboard</a:t>
            </a:r>
            <a:r>
              <a:rPr lang="en-US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GothamPro"/>
              </a:rPr>
              <a:t> is a pre-visualization of a motion picture, animation, or other media represented by a series of still images.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B7572-AE14-C691-7AA7-2161A500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6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9DFE-A46D-993A-6B69-570A0255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80FDA-7183-C710-131D-4145DE15C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A651A-99AE-E077-2DEB-87EDB8EC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A6F02-DB6A-73E0-ED27-BC4999358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4" t="8749" r="18770" b="18737"/>
          <a:stretch/>
        </p:blipFill>
        <p:spPr>
          <a:xfrm>
            <a:off x="628649" y="333473"/>
            <a:ext cx="8017273" cy="58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27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3121-5110-408A-878E-E2C4E7D2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33BEF-0D5B-0ED8-85F0-833E3DEA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Navigation Map - HCI 440 Fall 2014">
            <a:extLst>
              <a:ext uri="{FF2B5EF4-FFF2-40B4-BE49-F238E27FC236}">
                <a16:creationId xmlns:a16="http://schemas.microsoft.com/office/drawing/2014/main" id="{E1B16E72-DC08-FFD6-A555-AE3BB99264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25" y="1825625"/>
            <a:ext cx="62691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16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5A090-E976-8266-BA88-0D976DBB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39" y="1610024"/>
            <a:ext cx="2293965" cy="1457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 frames</a:t>
            </a:r>
          </a:p>
        </p:txBody>
      </p: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4015" y="518649"/>
            <a:ext cx="846287" cy="847206"/>
            <a:chOff x="8183879" y="1000124"/>
            <a:chExt cx="1562267" cy="1172973"/>
          </a:xfrm>
        </p:grpSpPr>
        <p:sp>
          <p:nvSpPr>
            <p:cNvPr id="206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D04061C-88DD-78F1-CE26-9DF21842D151}"/>
              </a:ext>
            </a:extLst>
          </p:cNvPr>
          <p:cNvSpPr txBox="1"/>
          <p:nvPr/>
        </p:nvSpPr>
        <p:spPr>
          <a:xfrm>
            <a:off x="750337" y="3067026"/>
            <a:ext cx="2293967" cy="3272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Wireframing is </a:t>
            </a:r>
            <a:r>
              <a:rPr lang="en-US" sz="1700" b="1" i="0">
                <a:effectLst/>
              </a:rPr>
              <a:t>a process where designers draw overviews of interactive products to establish the structure and flow of possible design solutions</a:t>
            </a:r>
            <a:r>
              <a:rPr lang="en-US" sz="1700" b="0" i="0">
                <a:effectLst/>
              </a:rPr>
              <a:t>.</a:t>
            </a:r>
            <a:endParaRPr lang="en-US" sz="1700"/>
          </a:p>
        </p:txBody>
      </p:sp>
      <p:pic>
        <p:nvPicPr>
          <p:cNvPr id="2052" name="Picture 4" descr="UX Tools: Wireframing and Prototyping Tools | Interaction Design Foundation  (IxDF)">
            <a:extLst>
              <a:ext uri="{FF2B5EF4-FFF2-40B4-BE49-F238E27FC236}">
                <a16:creationId xmlns:a16="http://schemas.microsoft.com/office/drawing/2014/main" id="{B9724050-642A-3219-E279-4E38F8C9D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550"/>
          <a:stretch/>
        </p:blipFill>
        <p:spPr bwMode="auto">
          <a:xfrm>
            <a:off x="3477722" y="10"/>
            <a:ext cx="5666278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is Wireframing? | Interaction Design Foundation (IxDF)">
            <a:extLst>
              <a:ext uri="{FF2B5EF4-FFF2-40B4-BE49-F238E27FC236}">
                <a16:creationId xmlns:a16="http://schemas.microsoft.com/office/drawing/2014/main" id="{6CD6CDD4-66A1-EE6D-57E3-E1B78A47E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r="14237" b="9"/>
          <a:stretch/>
        </p:blipFill>
        <p:spPr bwMode="auto">
          <a:xfrm>
            <a:off x="3479292" y="3474720"/>
            <a:ext cx="5664708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087D9-6120-0850-CC28-7EFDD724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9902" y="6035040"/>
            <a:ext cx="41148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 defTabSz="914400">
              <a:spcAft>
                <a:spcPts val="600"/>
              </a:spcAft>
            </a:pPr>
            <a:fld id="{1D5CD492-2BC6-F348-9965-EC1D86DF57A8}" type="slidenum">
              <a:rPr lang="en-US">
                <a:solidFill>
                  <a:schemeClr val="bg1"/>
                </a:solidFill>
              </a:rPr>
              <a:pPr algn="ctr" defTabSz="914400">
                <a:spcAft>
                  <a:spcPts val="600"/>
                </a:spcAft>
              </a:pPr>
              <a:t>41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1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346F-67E4-3645-B5F5-82E8AB68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DF211-22B9-EB44-B739-5AFD3BFC6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87" y="1309587"/>
            <a:ext cx="7958117" cy="4028062"/>
          </a:xfrm>
        </p:spPr>
      </p:pic>
    </p:spTree>
    <p:extLst>
      <p:ext uri="{BB962C8B-B14F-4D97-AF65-F5344CB8AC3E}">
        <p14:creationId xmlns:p14="http://schemas.microsoft.com/office/powerpoint/2010/main" val="174421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93CF4-4F50-D342-9DD6-C8A44483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35" y="376518"/>
            <a:ext cx="8300992" cy="5409795"/>
          </a:xfrm>
        </p:spPr>
      </p:pic>
    </p:spTree>
    <p:extLst>
      <p:ext uri="{BB962C8B-B14F-4D97-AF65-F5344CB8AC3E}">
        <p14:creationId xmlns:p14="http://schemas.microsoft.com/office/powerpoint/2010/main" val="194812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1E84-D6EC-173B-0753-CE3018DF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9531-A297-0146-31AE-232BAB68F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622D-E609-8EA2-234A-1A92D2C4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BB6BD-0451-2883-0477-E13C97288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32086" r="48286" b="24718"/>
          <a:stretch/>
        </p:blipFill>
        <p:spPr>
          <a:xfrm>
            <a:off x="628650" y="365125"/>
            <a:ext cx="7979138" cy="568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7AE0-8FD0-C6E8-F2A3-D177AF91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E9ED-2D05-7F25-A1CA-1B2911A6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88BAB-4AED-6368-F9E6-C7DB22B5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D4BD8-B64C-6493-987C-2CFDD5078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5" t="32456" r="48814" b="16690"/>
          <a:stretch/>
        </p:blipFill>
        <p:spPr>
          <a:xfrm>
            <a:off x="628650" y="822959"/>
            <a:ext cx="7886700" cy="53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8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18C0-2716-3E74-C3CA-FCEEFCAB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1008C-A7B7-3201-102C-10B867514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89" t="8803" r="21462" b="53048"/>
          <a:stretch/>
        </p:blipFill>
        <p:spPr>
          <a:xfrm>
            <a:off x="26094" y="1937824"/>
            <a:ext cx="8489256" cy="34782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7003-A69F-9893-ADD8-3EC4A46C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D492-2BC6-F348-9965-EC1D86DF5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2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4803</TotalTime>
  <Words>546</Words>
  <Application>Microsoft Office PowerPoint</Application>
  <PresentationFormat>On-screen Show (4:3)</PresentationFormat>
  <Paragraphs>146</Paragraphs>
  <Slides>41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游ゴシック</vt:lpstr>
      <vt:lpstr>Arial</vt:lpstr>
      <vt:lpstr>Calibri</vt:lpstr>
      <vt:lpstr>Calibri Light</vt:lpstr>
      <vt:lpstr>GothamPro</vt:lpstr>
      <vt:lpstr>Liberation Sans</vt:lpstr>
      <vt:lpstr>Source Sans Pro</vt:lpstr>
      <vt:lpstr>Times New Roman</vt:lpstr>
      <vt:lpstr>Office Theme</vt:lpstr>
      <vt:lpstr>Prototype - HCI</vt:lpstr>
      <vt:lpstr>PowerPoint Presentation</vt:lpstr>
      <vt:lpstr>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Low-fidelity Prototyping</vt:lpstr>
      <vt:lpstr>Storyboards</vt:lpstr>
      <vt:lpstr>Sketching</vt:lpstr>
      <vt:lpstr>Generate storyboard from scenario</vt:lpstr>
      <vt:lpstr>Card-based prototypes</vt:lpstr>
      <vt:lpstr>PowerPoint Presentation</vt:lpstr>
      <vt:lpstr>PowerPoint Presentation</vt:lpstr>
      <vt:lpstr>High-fidelity prototyping</vt:lpstr>
      <vt:lpstr>High Fidelity (hi-fi) Prototyping </vt:lpstr>
      <vt:lpstr>PowerPoint Presentation</vt:lpstr>
      <vt:lpstr>PowerPoint Presentation</vt:lpstr>
      <vt:lpstr>Low Vs High Fidelity prototypes</vt:lpstr>
      <vt:lpstr>Compromises in prototyping</vt:lpstr>
      <vt:lpstr>Metaphor</vt:lpstr>
      <vt:lpstr>Is there a suitable metaphor?</vt:lpstr>
      <vt:lpstr>PowerPoint Presentation</vt:lpstr>
      <vt:lpstr>Explore the user’s experience (UX)</vt:lpstr>
      <vt:lpstr>PowerPoint Presentation</vt:lpstr>
      <vt:lpstr>Generate card-based prototype from use case</vt:lpstr>
      <vt:lpstr>An experience map drawn as a wheel</vt:lpstr>
      <vt:lpstr>An experience map drawn as a timeline</vt:lpstr>
      <vt:lpstr>GUI Prototyping Tools</vt:lpstr>
      <vt:lpstr>Just in mind</vt:lpstr>
      <vt:lpstr>Story boards and mood Board</vt:lpstr>
      <vt:lpstr>Navigation maps</vt:lpstr>
      <vt:lpstr>Wire frames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1- Introduction</dc:title>
  <dc:creator>Sampath Jayarathna</dc:creator>
  <cp:lastModifiedBy>Maryam Shahzad</cp:lastModifiedBy>
  <cp:revision>132</cp:revision>
  <dcterms:created xsi:type="dcterms:W3CDTF">2009-12-29T10:39:27Z</dcterms:created>
  <dcterms:modified xsi:type="dcterms:W3CDTF">2023-03-21T05:01:35Z</dcterms:modified>
</cp:coreProperties>
</file>